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46"/>
  </p:notesMasterIdLst>
  <p:handoutMasterIdLst>
    <p:handoutMasterId r:id="rId47"/>
  </p:handoutMasterIdLst>
  <p:sldIdLst>
    <p:sldId id="658" r:id="rId3"/>
    <p:sldId id="506" r:id="rId4"/>
    <p:sldId id="659" r:id="rId5"/>
    <p:sldId id="618" r:id="rId6"/>
    <p:sldId id="619" r:id="rId7"/>
    <p:sldId id="622" r:id="rId8"/>
    <p:sldId id="660" r:id="rId9"/>
    <p:sldId id="661" r:id="rId10"/>
    <p:sldId id="620" r:id="rId11"/>
    <p:sldId id="623" r:id="rId12"/>
    <p:sldId id="624" r:id="rId13"/>
    <p:sldId id="662" r:id="rId14"/>
    <p:sldId id="630" r:id="rId15"/>
    <p:sldId id="631" r:id="rId16"/>
    <p:sldId id="627" r:id="rId17"/>
    <p:sldId id="663" r:id="rId18"/>
    <p:sldId id="664" r:id="rId19"/>
    <p:sldId id="628" r:id="rId20"/>
    <p:sldId id="634" r:id="rId21"/>
    <p:sldId id="665" r:id="rId22"/>
    <p:sldId id="625" r:id="rId23"/>
    <p:sldId id="666" r:id="rId24"/>
    <p:sldId id="636" r:id="rId25"/>
    <p:sldId id="637" r:id="rId26"/>
    <p:sldId id="667" r:id="rId27"/>
    <p:sldId id="640" r:id="rId28"/>
    <p:sldId id="668" r:id="rId29"/>
    <p:sldId id="642" r:id="rId30"/>
    <p:sldId id="643" r:id="rId31"/>
    <p:sldId id="644" r:id="rId32"/>
    <p:sldId id="638" r:id="rId33"/>
    <p:sldId id="669" r:id="rId34"/>
    <p:sldId id="646" r:id="rId35"/>
    <p:sldId id="647" r:id="rId36"/>
    <p:sldId id="648" r:id="rId37"/>
    <p:sldId id="670" r:id="rId38"/>
    <p:sldId id="649" r:id="rId39"/>
    <p:sldId id="655" r:id="rId40"/>
    <p:sldId id="656" r:id="rId41"/>
    <p:sldId id="657" r:id="rId42"/>
    <p:sldId id="671" r:id="rId43"/>
    <p:sldId id="672" r:id="rId44"/>
    <p:sldId id="673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658"/>
            <p14:sldId id="506"/>
            <p14:sldId id="659"/>
            <p14:sldId id="618"/>
            <p14:sldId id="619"/>
            <p14:sldId id="622"/>
            <p14:sldId id="660"/>
            <p14:sldId id="661"/>
            <p14:sldId id="620"/>
            <p14:sldId id="623"/>
            <p14:sldId id="624"/>
            <p14:sldId id="662"/>
            <p14:sldId id="630"/>
            <p14:sldId id="631"/>
            <p14:sldId id="627"/>
            <p14:sldId id="663"/>
            <p14:sldId id="664"/>
            <p14:sldId id="628"/>
            <p14:sldId id="634"/>
            <p14:sldId id="665"/>
            <p14:sldId id="625"/>
            <p14:sldId id="666"/>
            <p14:sldId id="636"/>
            <p14:sldId id="637"/>
            <p14:sldId id="667"/>
            <p14:sldId id="640"/>
            <p14:sldId id="668"/>
            <p14:sldId id="642"/>
            <p14:sldId id="643"/>
            <p14:sldId id="644"/>
            <p14:sldId id="638"/>
            <p14:sldId id="669"/>
            <p14:sldId id="646"/>
            <p14:sldId id="647"/>
            <p14:sldId id="648"/>
            <p14:sldId id="670"/>
            <p14:sldId id="649"/>
            <p14:sldId id="655"/>
            <p14:sldId id="656"/>
            <p14:sldId id="657"/>
            <p14:sldId id="671"/>
            <p14:sldId id="672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en Tsolov" initials="MT" lastIdx="2" clrIdx="0">
    <p:extLst>
      <p:ext uri="{19B8F6BF-5375-455C-9EA6-DF929625EA0E}">
        <p15:presenceInfo xmlns:p15="http://schemas.microsoft.com/office/powerpoint/2012/main" userId="Milen Tsol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8" autoAdjust="0"/>
    <p:restoredTop sz="94346" autoAdjust="0"/>
  </p:normalViewPr>
  <p:slideViewPr>
    <p:cSldViewPr>
      <p:cViewPr varScale="1">
        <p:scale>
          <a:sx n="79" d="100"/>
          <a:sy n="79" d="100"/>
        </p:scale>
        <p:origin x="77" y="1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6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2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2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1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6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2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048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18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904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40C0-4BA8-4AA8-B79B-964C8F235FAB}" type="datetime1">
              <a:rPr lang="en-US" smtClean="0"/>
              <a:t>9/4/2018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5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35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8786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8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152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46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939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197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078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7" r:id="rId15"/>
    <p:sldLayoutId id="2147483698" r:id="rId16"/>
    <p:sldLayoutId id="214748366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a/18786719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n.cppreference.com/" TargetMode="External"/><Relationship Id="rId2" Type="http://schemas.openxmlformats.org/officeDocument/2006/relationships/hyperlink" Target="http://www.cplusplus.com/reference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8D829FDE-5FF2-4183-A9C5-F99BC9CD3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Representing Text, Working with Streams from </a:t>
            </a:r>
            <a:br>
              <a:rPr lang="en-US" sz="4000" dirty="0"/>
            </a:br>
            <a:r>
              <a:rPr lang="en-US" sz="4000" dirty="0"/>
              <a:t>Files and Strings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AABEEC-F32C-4D71-AC37-0153AFEC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Strings and Streams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D74D4C-E58B-463B-98EA-A796E1C8ED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1602" y="5916124"/>
            <a:ext cx="2950749" cy="382788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DDA0AD-33C8-47BA-A0DF-095AC02E16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340279"/>
            <a:ext cx="2950749" cy="351754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95CFAA3-3F89-4AC8-B6B2-BF25B56D10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972" y="4876800"/>
            <a:ext cx="2950749" cy="506796"/>
          </a:xfrm>
        </p:spPr>
        <p:txBody>
          <a:bodyPr/>
          <a:lstStyle/>
          <a:p>
            <a:r>
              <a:rPr lang="en-US" sz="2800" noProof="1">
                <a:ea typeface="Calibri"/>
                <a:cs typeface="Calibri"/>
                <a:sym typeface="Calibri"/>
              </a:rPr>
              <a:t>SoftUni</a:t>
            </a:r>
            <a:r>
              <a:rPr lang="en-US" sz="2800" dirty="0">
                <a:ea typeface="Calibri"/>
                <a:cs typeface="Calibri"/>
                <a:sym typeface="Calibri"/>
              </a:rPr>
              <a:t> Team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C6F023-514E-4542-BF6B-25FFC903A6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368741"/>
            <a:ext cx="2950749" cy="444793"/>
          </a:xfrm>
        </p:spPr>
        <p:txBody>
          <a:bodyPr/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</p:txBody>
      </p:sp>
      <p:pic>
        <p:nvPicPr>
          <p:cNvPr id="17" name="Picture 2" descr="Image result for ascii">
            <a:extLst>
              <a:ext uri="{FF2B5EF4-FFF2-40B4-BE49-F238E27FC236}">
                <a16:creationId xmlns:a16="http://schemas.microsoft.com/office/drawing/2014/main" id="{49238744-076B-45A8-BF82-98E37743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9" b="34079"/>
          <a:stretch/>
        </p:blipFill>
        <p:spPr bwMode="auto">
          <a:xfrm>
            <a:off x="836613" y="2725830"/>
            <a:ext cx="6781799" cy="23795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8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E891-6D1D-43DA-8009-18220EB44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An array of char, e.g. 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char </a:t>
            </a: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[]</a:t>
            </a:r>
            <a:r>
              <a:rPr lang="en-US" dirty="0"/>
              <a:t>, with the following rules: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Should be null-terminated, i.e. end with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'\0'</a:t>
            </a:r>
            <a:r>
              <a:rPr lang="en-US" dirty="0"/>
              <a:t>, which is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char(0)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'\0'</a:t>
            </a:r>
            <a:r>
              <a:rPr lang="en-US" dirty="0"/>
              <a:t> counts as an element – it affects array size</a:t>
            </a:r>
          </a:p>
          <a:p>
            <a:pPr>
              <a:buClr>
                <a:schemeClr val="tx1"/>
              </a:buClr>
            </a:pPr>
            <a:r>
              <a:rPr lang="en-US" dirty="0"/>
              <a:t>Null-terminator tells C++ where the string ends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C++ arrays don't know their size, remember?</a:t>
            </a:r>
          </a:p>
          <a:p>
            <a:pPr>
              <a:buClr>
                <a:schemeClr val="tx1"/>
              </a:buClr>
            </a:pPr>
            <a:r>
              <a:rPr lang="en-US" dirty="0"/>
              <a:t>Char arrays with NO null-terminator are NOT used as strings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don't use </a:t>
            </a:r>
            <a:r>
              <a:rPr lang="en-US" noProof="1"/>
              <a:t>cin</a:t>
            </a:r>
            <a:r>
              <a:rPr lang="en-US" dirty="0"/>
              <a:t>, </a:t>
            </a:r>
            <a:r>
              <a:rPr lang="en-US" noProof="1"/>
              <a:t>cout</a:t>
            </a:r>
            <a:r>
              <a:rPr lang="en-US" dirty="0"/>
              <a:t>, or C-String functions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still use like an array of any other data type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9EB049-AA13-404F-8583-96FDB94C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lang="en-US" dirty="0"/>
              <a:t> Arrays, aka C-Strings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B4B92-2CE3-4197-9B12-620267BB66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B12F-467E-4DA1-A7A3-15DAF857A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Initialization can happen with array initializer or literal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 using normal array initializer, don’t forget the </a:t>
            </a:r>
            <a:r>
              <a:rPr lang="en-US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‘\0’</a:t>
            </a:r>
            <a:r>
              <a:rPr lang="en-US" dirty="0"/>
              <a:t> at the end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  <a:r>
              <a:rPr lang="en-US" dirty="0"/>
              <a:t> &amp;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dirty="0"/>
              <a:t> can directly write to and read from C-Strings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dirty="0"/>
              <a:t> prints until it reaches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'\0'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  <a:r>
              <a:rPr lang="en-US" dirty="0"/>
              <a:t> works correctly only if </a:t>
            </a:r>
            <a:br>
              <a:rPr lang="en-US" dirty="0"/>
            </a:br>
            <a:r>
              <a:rPr lang="en-US" dirty="0"/>
              <a:t>array can fit entered data</a:t>
            </a:r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D7AD45-753C-4CE6-B0ED-B50D64B5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C-Strings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E3D7F1-D601-4311-A332-16A802A4EE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3FEDF-8102-4897-BFB9-886E1A7E1F5A}"/>
              </a:ext>
            </a:extLst>
          </p:cNvPr>
          <p:cNvSpPr txBox="1"/>
          <p:nvPr/>
        </p:nvSpPr>
        <p:spPr>
          <a:xfrm>
            <a:off x="6704012" y="4800600"/>
            <a:ext cx="5181600" cy="13972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bg-BG" sz="4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 </a:t>
            </a:r>
            <a:endParaRPr lang="bg-BG" sz="4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kern="15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B65B-7EB7-4E06-B44C-205CF392D171}"/>
              </a:ext>
            </a:extLst>
          </p:cNvPr>
          <p:cNvSpPr txBox="1"/>
          <p:nvPr/>
        </p:nvSpPr>
        <p:spPr>
          <a:xfrm>
            <a:off x="455612" y="2391424"/>
            <a:ext cx="11201400" cy="120299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hangingPunct="0">
              <a:spcAft>
                <a:spcPts val="0"/>
              </a:spcAft>
            </a:pPr>
            <a:r>
              <a:rPr lang="bg-BG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bg-BG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bg-BG" sz="16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{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'+'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'+'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'o'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'\0'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bg-BG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bg-BG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bg-BG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sameText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= {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'+'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'+'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'o'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'i'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16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bg-BG" sz="16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bg-BG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bg-BG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sameTextAgain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= </a:t>
            </a:r>
            <a:r>
              <a:rPr lang="bg-BG" sz="1600" kern="15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"C++ Programming"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bg-BG" sz="16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bg-BG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sameText</a:t>
            </a:r>
            <a:r>
              <a:rPr lang="en-US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bg-BG" sz="16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Again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bg-BG" sz="1600" kern="15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"C++ Programming"</a:t>
            </a:r>
            <a:r>
              <a:rPr lang="bg-BG" sz="16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kern="15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1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883A8-4DAE-440A-AFE7-BDD67CA36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C-Strings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90A86-1507-4F20-85D6-90FF3E72B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ADF60-A45A-42D4-AD8C-06E9BD1494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4BCD-E229-4A5C-A0B8-5C152893C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will the following code print?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It won’t – there will be a compile-time error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behavior is undefined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First line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abc</a:t>
            </a:r>
            <a:br>
              <a:rPr lang="en-US" dirty="0"/>
            </a:br>
            <a:r>
              <a:rPr lang="en-US" dirty="0"/>
              <a:t>Second line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First line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abc</a:t>
            </a:r>
            <a:r>
              <a:rPr lang="en-US" dirty="0"/>
              <a:t>, second line is undefined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3F855-D41C-46A0-9A9A-524CA7C5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DD5D3-5946-4831-9329-CF13B3FCF7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4626F-0AA8-445E-AF45-D29878254BEA}"/>
              </a:ext>
            </a:extLst>
          </p:cNvPr>
          <p:cNvSpPr/>
          <p:nvPr/>
        </p:nvSpPr>
        <p:spPr>
          <a:xfrm rot="16200000">
            <a:off x="5900221" y="-1719588"/>
            <a:ext cx="388382" cy="449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C7BA-AEBE-44C5-8F61-FD1FB2A4E5E5}"/>
              </a:ext>
            </a:extLst>
          </p:cNvPr>
          <p:cNvSpPr txBox="1"/>
          <p:nvPr/>
        </p:nvSpPr>
        <p:spPr>
          <a:xfrm>
            <a:off x="2801956" y="307227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TIME:</a:t>
            </a:r>
            <a:endParaRPr lang="bg-BG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DC3BA-815C-491E-8003-5A0F4E70EAF3}"/>
              </a:ext>
            </a:extLst>
          </p:cNvPr>
          <p:cNvSpPr txBox="1"/>
          <p:nvPr/>
        </p:nvSpPr>
        <p:spPr>
          <a:xfrm>
            <a:off x="643746" y="1858669"/>
            <a:ext cx="9677400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hangingPunct="0">
              <a:spcAft>
                <a:spcPts val="0"/>
              </a:spcAft>
            </a:pPr>
            <a:r>
              <a:rPr lang="bg-BG" sz="18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line1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bg-BG" sz="18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{</a:t>
            </a:r>
            <a:r>
              <a:rPr lang="bg-BG" sz="18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bg-BG" sz="18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bg-BG" sz="18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line2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= {</a:t>
            </a:r>
            <a:r>
              <a:rPr lang="bg-BG" sz="18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'e'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'f'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bg-BG" sz="18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bg-BG" sz="18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line1 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bg-BG" sz="18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bg-BG" sz="18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 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line2 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bg-BG" sz="18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1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1447800"/>
            <a:ext cx="5232060" cy="2438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Pitfall: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NON-Terminated C-Strings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4064000"/>
            <a:ext cx="4062942" cy="19304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Most C-String compatible code will expect a </a:t>
            </a:r>
            <a:br>
              <a:rPr lang="en-US" sz="1400" dirty="0"/>
            </a:br>
            <a:r>
              <a:rPr lang="en-US" sz="1400" dirty="0"/>
              <a:t>null-terminator when using a C-String. If there is</a:t>
            </a:r>
            <a:br>
              <a:rPr lang="en-US" sz="1400" dirty="0"/>
            </a:br>
            <a:r>
              <a:rPr lang="en-US" sz="1400" dirty="0"/>
              <a:t>none, the code can’t know where the string ends – </a:t>
            </a:r>
            <a:br>
              <a:rPr lang="en-US" sz="1400" dirty="0"/>
            </a:br>
            <a:r>
              <a:rPr lang="en-US" sz="1400" dirty="0"/>
              <a:t>it just continues on until it reaches null somewhere</a:t>
            </a:r>
            <a:br>
              <a:rPr lang="en-US" sz="1400" dirty="0"/>
            </a:br>
            <a:r>
              <a:rPr lang="en-US" sz="1400" dirty="0"/>
              <a:t>in memory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But, if you give less items to array initializer than </a:t>
            </a:r>
            <a:br>
              <a:rPr lang="en-US" sz="1400" dirty="0"/>
            </a:br>
            <a:r>
              <a:rPr lang="en-US" sz="1400" dirty="0"/>
              <a:t>array size is – the remaining items get default values, which for char is exactly the null-terminator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bg-BG" smtClean="0"/>
              <a:t>14</a:t>
            </a:fld>
            <a:endParaRPr lang="bg-BG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5376F7B-8350-4B4F-B453-16032906EB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4411" y="0"/>
            <a:ext cx="6094413" cy="6858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5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FD90B-9282-4660-94DE-2E51C77DD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C-String functions are defined in the </a:t>
            </a:r>
            <a:r>
              <a:rPr lang="en-US" sz="3700" b="1" noProof="1">
                <a:solidFill>
                  <a:schemeClr val="bg1"/>
                </a:solidFill>
                <a:latin typeface="Consolas" panose="020B0609020204030204" pitchFamily="49" charset="0"/>
              </a:rPr>
              <a:t>&lt;cstring&gt;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header</a:t>
            </a:r>
          </a:p>
          <a:p>
            <a:pPr>
              <a:buClr>
                <a:schemeClr val="tx1"/>
              </a:buClr>
            </a:pPr>
            <a:r>
              <a:rPr lang="en-US" sz="3700" b="1" noProof="1">
                <a:solidFill>
                  <a:schemeClr val="bg1"/>
                </a:solidFill>
                <a:latin typeface="Consolas" panose="020B0609020204030204" pitchFamily="49" charset="0"/>
              </a:rPr>
              <a:t>strcat(destination, source)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Appends (concatenates)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source</a:t>
            </a:r>
            <a:r>
              <a:rPr lang="en-US" dirty="0"/>
              <a:t> C-String into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destination</a:t>
            </a:r>
            <a:r>
              <a:rPr lang="en-US" dirty="0"/>
              <a:t> C-String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destination</a:t>
            </a:r>
            <a:r>
              <a:rPr lang="en-US" dirty="0"/>
              <a:t> needs to be long enough for source + null-terminator</a:t>
            </a:r>
          </a:p>
          <a:p>
            <a:pPr>
              <a:buClr>
                <a:schemeClr val="tx1"/>
              </a:buClr>
            </a:pPr>
            <a:r>
              <a:rPr lang="en-US" sz="3700" b="1" noProof="1">
                <a:solidFill>
                  <a:schemeClr val="bg1"/>
                </a:solidFill>
                <a:latin typeface="Consolas" panose="020B0609020204030204" pitchFamily="49" charset="0"/>
              </a:rPr>
              <a:t>strlen(str)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Returns length of C-String in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r>
              <a:rPr lang="en-US" dirty="0"/>
              <a:t> (based on the null-terminator)</a:t>
            </a:r>
          </a:p>
          <a:p>
            <a:pPr>
              <a:buClr>
                <a:schemeClr val="tx1"/>
              </a:buClr>
            </a:pPr>
            <a:r>
              <a:rPr lang="en-US" sz="3700" b="1" noProof="1">
                <a:solidFill>
                  <a:schemeClr val="bg1"/>
                </a:solidFill>
                <a:latin typeface="Consolas" panose="020B0609020204030204" pitchFamily="49" charset="0"/>
              </a:rPr>
              <a:t>strstr(str, search)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Returns the address (pointer) of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search</a:t>
            </a:r>
            <a:r>
              <a:rPr lang="en-US" dirty="0"/>
              <a:t> in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r>
              <a:rPr lang="en-US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r>
              <a:rPr lang="en-US" dirty="0"/>
              <a:t> if not found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int index = strstr(str, search) - str;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gets you the index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CE2CE-F304-4D61-978B-AF84C118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C-String Built-in Functions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886FA-CFD2-49EA-A824-472F7235DC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0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8A842-BE4A-4758-9CC4-8161A3B94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C-String Built-in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102FE-BAC6-4FA5-B0E8-E12C49D8CE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A5691-669A-4AD4-B125-C77DFFDE5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17DB1-DE72-456B-8B3F-AF30315B6E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The </a:t>
            </a:r>
            <a:r>
              <a:rPr lang="en-US" sz="4800" noProof="1">
                <a:latin typeface="Consolas" panose="020B0609020204030204" pitchFamily="49" charset="0"/>
              </a:rPr>
              <a:t>std::string</a:t>
            </a:r>
            <a:r>
              <a:rPr lang="en-US" noProof="1"/>
              <a:t> Class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D59D6-FECE-4461-A4E0-D8D65DE60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C++ Way for Working with Text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6FBD4-9813-499D-B75B-ACB35116CA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8F1B-4767-43AC-BB05-45DE5AA6E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C++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 encapsulates a null-terminated C-String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#include&lt;string&gt;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Declare like a normal variable, e.g.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 s;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Empty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, size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dirty="0"/>
              <a:t>) if only declared (it gets default-initialized)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Can be initialized with C-String or string literal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2ABA6F-8269-49FC-840C-76782C09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std::string</a:t>
            </a:r>
            <a:r>
              <a:rPr lang="en-US" noProof="1"/>
              <a:t> </a:t>
            </a:r>
            <a:r>
              <a:rPr lang="en-US" dirty="0"/>
              <a:t>Class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14AA6-F8A4-430B-87F6-56785AF8F6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EB3CD-77D4-4CA5-A144-E64DC5083D3A}"/>
              </a:ext>
            </a:extLst>
          </p:cNvPr>
          <p:cNvSpPr txBox="1"/>
          <p:nvPr/>
        </p:nvSpPr>
        <p:spPr>
          <a:xfrm>
            <a:off x="895400" y="4729809"/>
            <a:ext cx="10668000" cy="18801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hangingPunct="0">
              <a:spcAft>
                <a:spcPts val="0"/>
              </a:spcAft>
            </a:pPr>
            <a:r>
              <a:rPr lang="bg-BG" sz="18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theFoxPart 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bg-BG" sz="1800" kern="15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"the quick brown fox"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bg-BG" sz="18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theActionPart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bg-BG" sz="1800" kern="15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"jumps over"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bg-BG" sz="1800" b="1" kern="150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dogPartCString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= </a:t>
            </a:r>
            <a:r>
              <a:rPr lang="bg-BG" sz="1800" kern="15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"the lazy dog"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bg-BG" sz="18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sentence 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theFoxPart 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bg-BG" sz="18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bg-BG" sz="1800" kern="15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"---"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endParaRPr lang="en-US" sz="1800" kern="15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en-US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theActionPart 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bg-BG" sz="1800" b="1" kern="150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bg-BG" sz="1800" kern="15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5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'-'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1800" kern="15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>
              <a:spcAft>
                <a:spcPts val="0"/>
              </a:spcAft>
            </a:pPr>
            <a:r>
              <a:rPr lang="en-US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bg-BG" sz="1800" kern="15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dogPartCString</a:t>
            </a:r>
            <a:r>
              <a:rPr lang="bg-BG" sz="1800" kern="15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kern="15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8DCF-8EF3-4FF4-8284-5D00D13DE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C++ Strings can be used with </a:t>
            </a:r>
            <a:br>
              <a:rPr lang="en-US" dirty="0"/>
            </a:b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  <a:r>
              <a:rPr lang="en-US" noProof="1">
                <a:solidFill>
                  <a:schemeClr val="bg1"/>
                </a:solidFill>
              </a:rPr>
              <a:t>/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endParaRPr lang="en-US" noProof="1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size()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length()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return </a:t>
            </a:r>
            <a:br>
              <a:rPr lang="en-US" dirty="0"/>
            </a:br>
            <a:r>
              <a:rPr lang="en-US" dirty="0"/>
              <a:t>the number of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s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[]</a:t>
            </a:r>
            <a:r>
              <a:rPr lang="en-US" dirty="0"/>
              <a:t> operator is supported </a:t>
            </a:r>
            <a:br>
              <a:rPr lang="en-US" dirty="0"/>
            </a:br>
            <a:r>
              <a:rPr lang="en-US" dirty="0"/>
              <a:t>– similar to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[]</a:t>
            </a:r>
            <a:r>
              <a:rPr lang="en-US" dirty="0"/>
              <a:t> for a char array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 concatenates two strings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472AE3-6A8D-43CC-BEDE-62C5BF4B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std::string</a:t>
            </a:r>
            <a:r>
              <a:rPr lang="en-US" noProof="1"/>
              <a:t> </a:t>
            </a:r>
            <a:r>
              <a:rPr lang="en-US" dirty="0"/>
              <a:t>Basics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3B9D7-E63A-4EB8-B10D-D577F51640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A71E6-3578-49D6-B76D-B1B6F1E748D0}"/>
              </a:ext>
            </a:extLst>
          </p:cNvPr>
          <p:cNvSpPr txBox="1"/>
          <p:nvPr/>
        </p:nvSpPr>
        <p:spPr>
          <a:xfrm>
            <a:off x="6266839" y="1329174"/>
            <a:ext cx="5181600" cy="80602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47CD5-0D2D-455F-8A7D-C79007E1963D}"/>
              </a:ext>
            </a:extLst>
          </p:cNvPr>
          <p:cNvSpPr txBox="1"/>
          <p:nvPr/>
        </p:nvSpPr>
        <p:spPr>
          <a:xfrm>
            <a:off x="6246656" y="2355004"/>
            <a:ext cx="5201783" cy="139875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&lt;&lt;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D78F2-10F9-4630-B3B4-B6493346407F}"/>
              </a:ext>
            </a:extLst>
          </p:cNvPr>
          <p:cNvSpPr txBox="1"/>
          <p:nvPr/>
        </p:nvSpPr>
        <p:spPr>
          <a:xfrm>
            <a:off x="6226407" y="3941727"/>
            <a:ext cx="5201783" cy="80602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800" b="1" dirty="0">
                <a:solidFill>
                  <a:srgbClr val="808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//hallo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59028-5536-4D88-866D-38CA37A55D22}"/>
              </a:ext>
            </a:extLst>
          </p:cNvPr>
          <p:cNvSpPr txBox="1"/>
          <p:nvPr/>
        </p:nvSpPr>
        <p:spPr>
          <a:xfrm>
            <a:off x="531812" y="5638800"/>
            <a:ext cx="9677400" cy="80602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800" b="1" dirty="0">
                <a:solidFill>
                  <a:srgbClr val="8080FF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// e.g. "hello George"</a:t>
            </a:r>
            <a:endParaRPr lang="bg-BG" sz="1800" b="1" dirty="0">
              <a:solidFill>
                <a:srgbClr val="8080FF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Representing Text in Computers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C++ Text Representation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C-Strings</a:t>
            </a:r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::string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class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Streams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std::stringstream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Streaming to/from Files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96059-8694-4802-A2C8-66B9D451AC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noProof="1">
                <a:latin typeface="Consolas" panose="020B0609020204030204" pitchFamily="49" charset="0"/>
              </a:rPr>
              <a:t>std</a:t>
            </a:r>
            <a:r>
              <a:rPr lang="en-US" sz="4800" dirty="0">
                <a:latin typeface="Consolas" panose="020B0609020204030204" pitchFamily="49" charset="0"/>
              </a:rPr>
              <a:t>::string</a:t>
            </a:r>
            <a:r>
              <a:rPr lang="en-US" dirty="0"/>
              <a:t>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47CDD-6211-4E11-8231-F6D63AEC2F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00D54-6015-4437-966C-3578BA3F8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70D47-FA87-4BA8-A28E-C4F7845A2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Two strings can be compared with any comparison operator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operators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&lt;=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==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&gt;=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compare the strings lexicographically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find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(search)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returns the index of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search</a:t>
            </a:r>
            <a:r>
              <a:rPr lang="en-US" dirty="0"/>
              <a:t> in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search</a:t>
            </a:r>
            <a:r>
              <a:rPr lang="en-US" dirty="0"/>
              <a:t> is not found, returns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string::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npos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value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-1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85087B-730F-4763-80C3-35FEED43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::string</a:t>
            </a:r>
            <a:r>
              <a:rPr lang="en-US" dirty="0"/>
              <a:t> Comparisons and Search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F174E-260D-4268-B9E4-83CEC90AFB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23A97-3F9D-4812-AA87-B6395E5BCEAC}"/>
              </a:ext>
            </a:extLst>
          </p:cNvPr>
          <p:cNvSpPr txBox="1"/>
          <p:nvPr/>
        </p:nvSpPr>
        <p:spPr>
          <a:xfrm>
            <a:off x="531811" y="2590800"/>
            <a:ext cx="10744200" cy="110239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s1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"cat"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s2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"canary"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s1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s1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is before "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s2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       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s1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is after "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s2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60A16B-CFD9-41B0-A337-063C879784C3}"/>
              </a:ext>
            </a:extLst>
          </p:cNvPr>
          <p:cNvSpPr txBox="1"/>
          <p:nvPr/>
        </p:nvSpPr>
        <p:spPr>
          <a:xfrm>
            <a:off x="531811" y="5524112"/>
            <a:ext cx="10972800" cy="5820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2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200" dirty="0" err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nar</a:t>
            </a:r>
            <a:r>
              <a:rPr lang="en-US" sz="2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2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at index "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2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200" noProof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nar</a:t>
            </a:r>
            <a:r>
              <a:rPr lang="en-US" sz="2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)&lt;&lt;</a:t>
            </a:r>
            <a:r>
              <a:rPr lang="en-US" sz="22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in "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2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8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8F1C-748B-4E81-9AE2-BDDCB7C54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noProof="1">
                <a:latin typeface="Consolas" panose="020B0609020204030204" pitchFamily="49" charset="0"/>
              </a:rPr>
              <a:t>std</a:t>
            </a:r>
            <a:r>
              <a:rPr lang="en-US" sz="4800" dirty="0">
                <a:latin typeface="Consolas" panose="020B0609020204030204" pitchFamily="49" charset="0"/>
              </a:rPr>
              <a:t>::string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Comparisons and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1C35E-05F9-44C1-AC39-24DD924153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949" y="5943600"/>
            <a:ext cx="10958928" cy="4998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7FECD-F1CD-41BC-B6B3-CCEE6D913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33AD-8DE3-447C-9216-DC9BDD6FE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find(search, index)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overload takes a start index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search starts from that index (ignores results before it)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 s = "aha";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s.find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("a", 1);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prints 2</a:t>
            </a:r>
          </a:p>
          <a:p>
            <a:pPr>
              <a:buClr>
                <a:schemeClr val="tx1"/>
              </a:buClr>
            </a:pPr>
            <a:r>
              <a:rPr lang="en-US" dirty="0"/>
              <a:t>We can use this to search all occurrences of a substring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Each time search from </a:t>
            </a:r>
            <a:r>
              <a:rPr lang="en-US" u="sng" dirty="0"/>
              <a:t>after</a:t>
            </a:r>
            <a:r>
              <a:rPr lang="en-US" dirty="0"/>
              <a:t> the last index where we found it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4D18ED-6496-4E16-B263-DC1A1E37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::string </a:t>
            </a:r>
            <a:r>
              <a:rPr lang="en-US" dirty="0"/>
              <a:t>Find All Occurrences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BD172-BBA1-444A-8AAB-B1845AB02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740A0-052C-4838-B5F8-3514F827C614}"/>
              </a:ext>
            </a:extLst>
          </p:cNvPr>
          <p:cNvSpPr txBox="1"/>
          <p:nvPr/>
        </p:nvSpPr>
        <p:spPr>
          <a:xfrm>
            <a:off x="663810" y="4577999"/>
            <a:ext cx="10972800" cy="199148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"canary"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foundIndex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foundIndex 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!=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npos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foundIndex 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foundIndex 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noProof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"a"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foundIndex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22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6429-C715-495B-8B23-9D44BAF59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substr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(index, length) </a:t>
            </a:r>
            <a:r>
              <a:rPr lang="en-US" dirty="0"/>
              <a:t>returns a new 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With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n-US" dirty="0"/>
              <a:t> characters, starting from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index</a:t>
            </a:r>
            <a:r>
              <a:rPr lang="en-US" dirty="0"/>
              <a:t>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 s = "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abc"; cout &lt;&lt; s.substr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(1,2);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prints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bc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erase(index, length) </a:t>
            </a:r>
            <a:r>
              <a:rPr lang="en-US" u="sng" dirty="0"/>
              <a:t>changes</a:t>
            </a:r>
            <a:r>
              <a:rPr lang="en-US" dirty="0"/>
              <a:t> a string by removing chars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Removes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n-US" dirty="0"/>
              <a:t> characters, starting from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index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 s = "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abc"; s.erase(1,2); cout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&lt;&lt; s;</a:t>
            </a:r>
            <a:r>
              <a:rPr lang="en-US" dirty="0"/>
              <a:t> prints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replace(index, length,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/>
              <a:t>changes</a:t>
            </a:r>
            <a:r>
              <a:rPr lang="en-US" dirty="0"/>
              <a:t> a string by replacing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Characters in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[index, index + length)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replaced by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tx1"/>
              </a:buClr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string s = "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abc"; s.replace(1,2,"cme"); cout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&lt;&lt; s;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dirty="0"/>
              <a:t>prints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acme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BD0EE7-FE34-4CB5-A79A-2C258A4F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::string</a:t>
            </a:r>
            <a:r>
              <a:rPr lang="en-US" dirty="0"/>
              <a:t> Substring, Erase, Replace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F162B0-19C1-4539-B0C6-F5B779744E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D3400-2B92-4D70-9FDE-841AEC9D6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noProof="1">
                <a:latin typeface="Consolas" panose="020B0609020204030204" pitchFamily="49" charset="0"/>
              </a:rPr>
              <a:t>std</a:t>
            </a:r>
            <a:r>
              <a:rPr lang="en-US" sz="4800" dirty="0">
                <a:latin typeface="Consolas" panose="020B0609020204030204" pitchFamily="49" charset="0"/>
              </a:rPr>
              <a:t>::string </a:t>
            </a:r>
            <a:br>
              <a:rPr lang="en-US" sz="4800" dirty="0">
                <a:latin typeface="Consolas" panose="020B0609020204030204" pitchFamily="49" charset="0"/>
              </a:rPr>
            </a:br>
            <a:r>
              <a:rPr lang="en-US" dirty="0"/>
              <a:t>Substring, Erase, Replace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C7B4F-9522-4247-850D-8F535435D8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212" y="5867400"/>
            <a:ext cx="10958928" cy="4998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A2AD3-73F3-44B7-8EB2-220AB5590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0170-4B0E-45CB-9CB7-48D5CC1A5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supports ASCII,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array, no Unicode there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wchar_t</a:t>
            </a:r>
            <a:r>
              <a:rPr lang="en-US" dirty="0"/>
              <a:t> and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wstring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Variants of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sz="2800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 that support system’s max code point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wchar_t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on Unicode systems is 32-bit,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But on Windows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wchar_t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is 16-bit (UTF-16)</a:t>
            </a:r>
          </a:p>
          <a:p>
            <a:pPr>
              <a:buClr>
                <a:schemeClr val="tx1"/>
              </a:buClr>
            </a:pPr>
            <a:r>
              <a:rPr lang="en-US" dirty="0"/>
              <a:t>C++11 adds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char16_t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char32_t</a:t>
            </a:r>
            <a:r>
              <a:rPr lang="en-US" dirty="0"/>
              <a:t>, 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u16string</a:t>
            </a:r>
            <a:r>
              <a:rPr lang="en-US" dirty="0"/>
              <a:t> &amp;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u32string</a:t>
            </a:r>
          </a:p>
          <a:p>
            <a:pPr>
              <a:buClr>
                <a:schemeClr val="tx1"/>
              </a:buClr>
            </a:pPr>
            <a:r>
              <a:rPr lang="en-US" dirty="0"/>
              <a:t>Built-in support is not very good – storing is ok, operations not</a:t>
            </a:r>
          </a:p>
          <a:p>
            <a:pPr>
              <a:buClr>
                <a:schemeClr val="tx1"/>
              </a:buClr>
            </a:pPr>
            <a:r>
              <a:rPr lang="en-US" dirty="0"/>
              <a:t>Best approach: use external libraries – QT, ICU, UTF8-CPP, etc.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56F535-6EFD-4B1F-AFF0-FA89D1E0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Unicode in C++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8499A-49B5-4434-8D3C-4ECADFDC7D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3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4702-FF37-4260-AC84-EDE7C3AD0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Streams, Reading by Line, File I/O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2AED4-AF1B-4AE5-85AD-AC53A799A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std::stringstream, File Streams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04712-161B-4F37-A14B-20E79E4341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9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9D60-D0C9-4FFA-8127-AB70987A0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Streams offer an abstraction over incoming/outgoing data</a:t>
            </a:r>
          </a:p>
          <a:p>
            <a:pPr lvl="1"/>
            <a:r>
              <a:rPr lang="en-US" dirty="0"/>
              <a:t>E.g.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  <a:r>
              <a:rPr lang="en-US" dirty="0"/>
              <a:t> and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dirty="0"/>
              <a:t> are abstractions of the console input/output</a:t>
            </a:r>
          </a:p>
          <a:p>
            <a:r>
              <a:rPr lang="en-US" dirty="0"/>
              <a:t>Practically speaking, streams are ways of reading/writing data</a:t>
            </a:r>
          </a:p>
          <a:p>
            <a:r>
              <a:rPr lang="en-US" dirty="0"/>
              <a:t>A stream can be constructed for any type of data container</a:t>
            </a:r>
          </a:p>
          <a:p>
            <a:pPr lvl="1"/>
            <a:r>
              <a:rPr lang="en-US" dirty="0"/>
              <a:t>Arrays, strings, memory</a:t>
            </a:r>
          </a:p>
          <a:p>
            <a:pPr lvl="1"/>
            <a:r>
              <a:rPr lang="en-US" dirty="0"/>
              <a:t>Files, network connections, the keyboard buffer,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2566C-2794-461F-A070-5ED466E8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Streams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C510D-08AD-4114-BC93-E3ACCDE148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7C55-5B2E-4F69-977E-8C898C6953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 stream that works on a string (instead of the console or a file)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#include&lt;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sstream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buClr>
                <a:schemeClr val="tx1"/>
              </a:buClr>
            </a:pPr>
            <a:r>
              <a:rPr lang="en-US" dirty="0"/>
              <a:t>Can read data from a string, can write data to a 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There are limited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istringstream</a:t>
            </a:r>
            <a:r>
              <a:rPr lang="en-US" noProof="1">
                <a:solidFill>
                  <a:schemeClr val="bg1"/>
                </a:solidFill>
              </a:rPr>
              <a:t>/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/>
              <a:t> versions that only read/write respectively</a:t>
            </a:r>
          </a:p>
          <a:p>
            <a:pPr>
              <a:buClr>
                <a:schemeClr val="tx1"/>
              </a:buClr>
            </a:pPr>
            <a:r>
              <a:rPr lang="en-US" dirty="0"/>
              <a:t>Useful for working on a string “word-by-word”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reading in numbers from a 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creating a string with text and numbers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1CE933-8D77-474D-8CF4-FBB37824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std</a:t>
            </a:r>
            <a:r>
              <a:rPr lang="en-US" dirty="0"/>
              <a:t>::</a:t>
            </a:r>
            <a:r>
              <a:rPr lang="en-US" noProof="1"/>
              <a:t>stringstream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6DBE0-1FB4-4090-B05F-2BF4D1EE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3A629-CC74-4680-A223-2EE19E75F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Representing Text in Computers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4CA87-9D78-4A14-B798-7807481B51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Bytes, Code Points, Encoding 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2" descr="Diagram of encoding">
            <a:extLst>
              <a:ext uri="{FF2B5EF4-FFF2-40B4-BE49-F238E27FC236}">
                <a16:creationId xmlns:a16="http://schemas.microsoft.com/office/drawing/2014/main" id="{66B63A95-34E4-4B38-9854-BB59A6686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0412" y="609600"/>
            <a:ext cx="10744200" cy="39624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42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1184-9D3A-43E6-A073-5C1C56F6A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istringstream</a:t>
            </a:r>
            <a:r>
              <a:rPr lang="en-US" dirty="0"/>
              <a:t> is a limited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stringstream</a:t>
            </a:r>
            <a:r>
              <a:rPr lang="en-US" dirty="0"/>
              <a:t> than only reads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 you only want to read, use it instead of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stringstream</a:t>
            </a:r>
          </a:p>
          <a:p>
            <a:pPr>
              <a:buClr>
                <a:schemeClr val="tx1"/>
              </a:buClr>
            </a:pPr>
            <a:r>
              <a:rPr lang="en-US" dirty="0"/>
              <a:t>Initialize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istringstream</a:t>
            </a:r>
            <a:r>
              <a:rPr lang="en-US" dirty="0"/>
              <a:t> by giving it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 to read from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From then on, use the stream just like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30F01E-EF99-4DE8-958D-05F57844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with </a:t>
            </a:r>
            <a:r>
              <a:rPr lang="en-US" noProof="1"/>
              <a:t>std::istringstream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BF0F4B-014B-4CB1-9FAA-EABDDC8ACC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6FB4A-CF4C-4848-9450-15AE993791B8}"/>
              </a:ext>
            </a:extLst>
          </p:cNvPr>
          <p:cNvSpPr txBox="1"/>
          <p:nvPr/>
        </p:nvSpPr>
        <p:spPr>
          <a:xfrm>
            <a:off x="684212" y="3189316"/>
            <a:ext cx="10972800" cy="80602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"3 -2"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istringstream numbersStream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noProof="1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DFF59-36B0-40F3-8539-EC4D338EBD14}"/>
              </a:ext>
            </a:extLst>
          </p:cNvPr>
          <p:cNvSpPr txBox="1"/>
          <p:nvPr/>
        </p:nvSpPr>
        <p:spPr>
          <a:xfrm>
            <a:off x="531812" y="4800600"/>
            <a:ext cx="11125200" cy="110239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num1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num2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numbersStream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num1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num2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 err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num1</a:t>
            </a:r>
            <a:r>
              <a:rPr lang="en-US" sz="18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+</a:t>
            </a:r>
            <a:r>
              <a:rPr lang="en-US" sz="1800" dirty="0">
                <a:solidFill>
                  <a:srgbClr val="F000F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num2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 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5CFD-71AD-4C04-9590-E90EA0EDC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/>
              <a:t> is a limited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stringstream</a:t>
            </a:r>
            <a:r>
              <a:rPr lang="en-US" dirty="0"/>
              <a:t> than only writes</a:t>
            </a:r>
          </a:p>
          <a:p>
            <a:pPr>
              <a:buClr>
                <a:schemeClr val="tx1"/>
              </a:buClr>
            </a:pPr>
            <a:r>
              <a:rPr lang="en-US" dirty="0"/>
              <a:t>Initialize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/>
              <a:t> like a normal variable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From then on, use the stream just like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</a:p>
          <a:p>
            <a:pPr>
              <a:buClr>
                <a:schemeClr val="tx1"/>
              </a:buClr>
            </a:pP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/>
              <a:t>To get the string when you're done, call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str()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4BEC8F-F682-4EAC-A1C2-16925710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with </a:t>
            </a:r>
            <a:r>
              <a:rPr lang="en-US" noProof="1"/>
              <a:t>std::ostringstream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E32480-9C7B-4DD6-9F2F-53896EED98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4B6AE-BC92-474B-A330-A47FFD1EBC6A}"/>
              </a:ext>
            </a:extLst>
          </p:cNvPr>
          <p:cNvSpPr txBox="1"/>
          <p:nvPr/>
        </p:nvSpPr>
        <p:spPr>
          <a:xfrm>
            <a:off x="615387" y="2543721"/>
            <a:ext cx="9837175" cy="6151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ostringstream stream</a:t>
            </a:r>
            <a:r>
              <a:rPr lang="en-US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4000" noProof="1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AD2C9-DF58-44DD-AF65-BD8468ACA276}"/>
              </a:ext>
            </a:extLst>
          </p:cNvPr>
          <p:cNvSpPr txBox="1"/>
          <p:nvPr/>
        </p:nvSpPr>
        <p:spPr>
          <a:xfrm>
            <a:off x="615387" y="3965013"/>
            <a:ext cx="9837175" cy="6151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"The sum is "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num1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num2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4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75DF5-6DD1-423F-A79B-F6EF1158597E}"/>
              </a:ext>
            </a:extLst>
          </p:cNvPr>
          <p:cNvSpPr txBox="1"/>
          <p:nvPr/>
        </p:nvSpPr>
        <p:spPr>
          <a:xfrm>
            <a:off x="620019" y="5474483"/>
            <a:ext cx="9837175" cy="6151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bg-BG" sz="4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6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203A9-6B2A-4023-BE23-23AB3F5A3B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Using </a:t>
            </a:r>
            <a:r>
              <a:rPr lang="en-US" sz="4800" noProof="1">
                <a:latin typeface="Consolas" panose="020B0609020204030204" pitchFamily="49" charset="0"/>
              </a:rPr>
              <a:t>std::stringstream</a:t>
            </a:r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C0B66-DA44-49E6-8117-69B987123F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A00DF-CC39-425E-B04F-AE8285BF0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90D2B-AF3F-4218-BA35-8C78DF248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getline(stream, targetStr)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reads an entire line of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Or until a delimiter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char</a:t>
            </a:r>
            <a:r>
              <a:rPr lang="en-US" dirty="0"/>
              <a:t> (additional parameter) is reached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From the provided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stream</a:t>
            </a:r>
            <a:r>
              <a:rPr lang="en-US" dirty="0"/>
              <a:t> and puts it into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targetStr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Avoid mixing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cin&gt;&gt;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getline(cin,…)</a:t>
            </a:r>
            <a:r>
              <a:rPr lang="en-US" noProof="1">
                <a:solidFill>
                  <a:schemeClr val="bg1"/>
                </a:solidFill>
              </a:rPr>
              <a:t>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hlinkClick r:id="rId2"/>
              </a:rPr>
              <a:t>http://stackoverflow.com/a/18786719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D22CE0-180B-4769-9497-A8C43CA9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with </a:t>
            </a:r>
            <a:r>
              <a:rPr lang="en-US" noProof="1">
                <a:latin typeface="Consolas" panose="020B0609020204030204" pitchFamily="49" charset="0"/>
              </a:rPr>
              <a:t>getline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and Streams</a:t>
            </a:r>
            <a:endParaRPr lang="bg-BG" sz="3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20D48-9B9B-4017-8644-FA08B3914F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65A08-2F27-429F-901F-726533F8AD97}"/>
              </a:ext>
            </a:extLst>
          </p:cNvPr>
          <p:cNvSpPr txBox="1"/>
          <p:nvPr/>
        </p:nvSpPr>
        <p:spPr>
          <a:xfrm>
            <a:off x="684212" y="4419600"/>
            <a:ext cx="5562599" cy="16951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istringstream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 word"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800" b="1" dirty="0">
                <a:solidFill>
                  <a:srgbClr val="808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a word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06ED0-EBE7-4044-B730-21B456A141F0}"/>
              </a:ext>
            </a:extLst>
          </p:cNvPr>
          <p:cNvSpPr txBox="1"/>
          <p:nvPr/>
        </p:nvSpPr>
        <p:spPr>
          <a:xfrm>
            <a:off x="6246812" y="4419600"/>
            <a:ext cx="5257800" cy="16951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istringstream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800" noProof="1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a.word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'.'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800" b="1" dirty="0">
                <a:solidFill>
                  <a:srgbClr val="808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1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13CC1-850C-42CB-AAA9-763D43837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already gives us the line as a string</a:t>
            </a:r>
          </a:p>
          <a:p>
            <a:pPr>
              <a:buClr>
                <a:schemeClr val="tx1"/>
              </a:buClr>
            </a:pPr>
            <a:r>
              <a:rPr lang="en-US" dirty="0"/>
              <a:t>Streams allow us to read strings/numbers separated by spaces</a:t>
            </a:r>
          </a:p>
          <a:p>
            <a:pPr>
              <a:buClr>
                <a:schemeClr val="tx1"/>
              </a:buClr>
            </a:pPr>
            <a:r>
              <a:rPr lang="en-US" dirty="0"/>
              <a:t>How do we know when to stop?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Streams can be used as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bool</a:t>
            </a:r>
            <a:r>
              <a:rPr lang="en-US" dirty="0"/>
              <a:t> value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 stream is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true</a:t>
            </a:r>
            <a:r>
              <a:rPr lang="en-US" dirty="0"/>
              <a:t> if it still has something to read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 stream is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false</a:t>
            </a:r>
            <a:r>
              <a:rPr lang="en-US" dirty="0"/>
              <a:t> if the input ended, or if there was an error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A3D93-8086-4C91-8638-BF3391C3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Numbers from a Line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C5EC2-44AF-4C7E-A6C9-02DB967FDE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7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4F48-9C82-417D-B115-8BB2FE5FE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the line from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cin</a:t>
            </a:r>
            <a:r>
              <a:rPr lang="en-US" dirty="0"/>
              <a:t> into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string</a:t>
            </a:r>
            <a:r>
              <a:rPr lang="en-US" dirty="0"/>
              <a:t> with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getline()</a:t>
            </a:r>
          </a:p>
          <a:p>
            <a:r>
              <a:rPr lang="en-US" dirty="0"/>
              <a:t>Create an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istringstream</a:t>
            </a:r>
            <a:r>
              <a:rPr lang="en-US" dirty="0"/>
              <a:t> over that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string</a:t>
            </a:r>
          </a:p>
          <a:p>
            <a:r>
              <a:rPr lang="en-US" dirty="0"/>
              <a:t>Read numbers from the stream while the stream is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true</a:t>
            </a:r>
          </a:p>
          <a:p>
            <a:pPr lvl="1"/>
            <a:r>
              <a:rPr lang="en-US" dirty="0"/>
              <a:t>Add numbers to a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vector</a:t>
            </a:r>
            <a:r>
              <a:rPr lang="en-US" dirty="0"/>
              <a:t> to use them later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E74A44-081F-4798-ABE5-017D4701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Numbers from a Line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312D10-94B5-4153-A103-1EC2C5CDA6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4D391-81BB-4A1A-B9F6-AAFE708B4797}"/>
              </a:ext>
            </a:extLst>
          </p:cNvPr>
          <p:cNvSpPr txBox="1"/>
          <p:nvPr/>
        </p:nvSpPr>
        <p:spPr>
          <a:xfrm>
            <a:off x="760412" y="4191000"/>
            <a:ext cx="9448800" cy="22878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istringstream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lineStream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800" b="1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currentNumber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lineStream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currentNumber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push_back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currentNumber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88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71C09-4CE3-4C13-97D7-8538EAF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Parsing Numbers from a 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30EEC-5D72-4DB7-B691-93C90FCFC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3EC25-1662-4A43-9B15-EF91004D77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1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703E-AEC2-4ADB-8990-7C8118B79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We saw that streams work the same way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Regardless of whether they are over the console, or a 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Same goes for files – you just have to create a file stream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#include&lt;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fstream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&gt;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ifstream</a:t>
            </a:r>
            <a:r>
              <a:rPr lang="en-US" dirty="0"/>
              <a:t> is for reading,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ofstream</a:t>
            </a:r>
            <a:r>
              <a:rPr lang="en-US" dirty="0"/>
              <a:t> is for writing</a:t>
            </a:r>
          </a:p>
          <a:p>
            <a:pPr>
              <a:buClr>
                <a:schemeClr val="tx1"/>
              </a:buClr>
            </a:pPr>
            <a:r>
              <a:rPr lang="en-US" dirty="0"/>
              <a:t>Text reading/writing with same operators, functions, concepts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&lt;&lt;</a:t>
            </a:r>
            <a:r>
              <a:rPr lang="en-US" dirty="0"/>
              <a:t> for writing,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&gt;&gt;</a:t>
            </a:r>
            <a:r>
              <a:rPr lang="en-US" dirty="0"/>
              <a:t> for reading,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)</a:t>
            </a:r>
            <a:r>
              <a:rPr lang="en-US" dirty="0"/>
              <a:t> reads line, 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be used as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bool</a:t>
            </a:r>
            <a:r>
              <a:rPr lang="en-US" dirty="0"/>
              <a:t> just like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cin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cout</a:t>
            </a:r>
            <a:r>
              <a:rPr lang="en-US" noProof="1"/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stringstream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9D9A3E-0F56-4227-9842-3FF42529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to and from Files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7BB27-6F2A-4683-838D-169A46C81A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879B-84BA-4434-810E-BA1942C32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91466"/>
            <a:ext cx="11815018" cy="5201066"/>
          </a:xfrm>
        </p:spPr>
        <p:txBody>
          <a:bodyPr/>
          <a:lstStyle/>
          <a:p>
            <a:r>
              <a:rPr lang="en-US" dirty="0"/>
              <a:t>Declare the stream and open the file</a:t>
            </a:r>
          </a:p>
          <a:p>
            <a:pPr lvl="1"/>
            <a:r>
              <a:rPr lang="en-US" dirty="0"/>
              <a:t>Input streams expect </a:t>
            </a:r>
            <a:br>
              <a:rPr lang="en-US" dirty="0"/>
            </a:br>
            <a:r>
              <a:rPr lang="en-US" dirty="0"/>
              <a:t>the file to exist </a:t>
            </a:r>
            <a:br>
              <a:rPr lang="en-US" dirty="0"/>
            </a:br>
            <a:r>
              <a:rPr lang="en-US" dirty="0"/>
              <a:t>(enter error state otherwise)</a:t>
            </a:r>
          </a:p>
          <a:p>
            <a:pPr lvl="1"/>
            <a:r>
              <a:rPr lang="en-US" dirty="0"/>
              <a:t>Output streams create or </a:t>
            </a:r>
            <a:br>
              <a:rPr lang="en-US" dirty="0"/>
            </a:br>
            <a:r>
              <a:rPr lang="en-US" dirty="0"/>
              <a:t>overwrite the file on opening.</a:t>
            </a:r>
            <a:br>
              <a:rPr lang="en-US" dirty="0"/>
            </a:br>
            <a:r>
              <a:rPr lang="en-US" dirty="0"/>
              <a:t>There are parameters to tell </a:t>
            </a:r>
            <a:br>
              <a:rPr lang="en-US" dirty="0"/>
            </a:br>
            <a:r>
              <a:rPr lang="en-US" dirty="0"/>
              <a:t>the stream to append instead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4AA5E-F7E9-46DD-B68C-70F28761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Streams to/from Files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AFFA-6048-48AB-BD75-3B2C1EE1F3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D0FBD-D0CE-4A52-9F12-A2DFED01C3D0}"/>
              </a:ext>
            </a:extLst>
          </p:cNvPr>
          <p:cNvSpPr txBox="1"/>
          <p:nvPr/>
        </p:nvSpPr>
        <p:spPr>
          <a:xfrm>
            <a:off x="6092824" y="1870759"/>
            <a:ext cx="5568206" cy="16951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dirty="0" err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fstream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"input.txt"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D327D-5CA3-4814-8A22-351492D837B3}"/>
              </a:ext>
            </a:extLst>
          </p:cNvPr>
          <p:cNvSpPr txBox="1"/>
          <p:nvPr/>
        </p:nvSpPr>
        <p:spPr>
          <a:xfrm>
            <a:off x="6092824" y="3565876"/>
            <a:ext cx="5568206" cy="16951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ofstream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"output.txt"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800" b="1" noProof="1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5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FC9-4E11-4DFA-A0DD-6AD355803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Declaration and opening can be shortened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close()</a:t>
            </a:r>
            <a:r>
              <a:rPr lang="en-US" dirty="0"/>
              <a:t> is automatically called when stream goes out of scope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i.e. when the declaring block ends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Still, you should close explicitly if you're not using the stream</a:t>
            </a:r>
          </a:p>
          <a:p>
            <a:pPr>
              <a:buClr>
                <a:schemeClr val="tx1"/>
              </a:buClr>
            </a:pPr>
            <a:r>
              <a:rPr lang="en-US" dirty="0"/>
              <a:t>To make an output stream append instead of overwrite: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ofstream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 output("output.txt",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fstream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::app);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09138F-5D4E-4AB1-B211-8C32F406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Streams to/from Files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6AC16-53A4-472F-B001-5A54BAE4E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B7810-41C0-4C74-A327-592CBCF08E69}"/>
              </a:ext>
            </a:extLst>
          </p:cNvPr>
          <p:cNvSpPr txBox="1"/>
          <p:nvPr/>
        </p:nvSpPr>
        <p:spPr>
          <a:xfrm>
            <a:off x="455612" y="1752600"/>
            <a:ext cx="4953000" cy="139875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ifstream</a:t>
            </a:r>
            <a:r>
              <a:rPr lang="en-US" sz="1800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"input.txt"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b="1" noProof="1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800" b="1" dirty="0">
                <a:solidFill>
                  <a:srgbClr val="0000A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-US" sz="1800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800" noProof="1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78CFA-1F30-40DA-9E37-F3B95244E90C}"/>
              </a:ext>
            </a:extLst>
          </p:cNvPr>
          <p:cNvSpPr txBox="1"/>
          <p:nvPr/>
        </p:nvSpPr>
        <p:spPr>
          <a:xfrm>
            <a:off x="5417911" y="1754139"/>
            <a:ext cx="5858102" cy="139721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ofstream</a:t>
            </a:r>
            <a:r>
              <a:rPr lang="en-US" b="1" dirty="0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"output.txt"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en-US" b="1" noProof="1">
                <a:solidFill>
                  <a:srgbClr val="00A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noProof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noProof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0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D4495-A34B-4790-B7A7-EA25AD15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12" y="1361867"/>
            <a:ext cx="11815018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is bytes of 1s and 0s</a:t>
            </a:r>
          </a:p>
          <a:p>
            <a:pPr lvl="1"/>
            <a:r>
              <a:rPr lang="en-US" dirty="0"/>
              <a:t>Interpreted in different ways</a:t>
            </a:r>
          </a:p>
          <a:p>
            <a:pPr lvl="1"/>
            <a:r>
              <a:rPr lang="en-US" dirty="0"/>
              <a:t>Interpretation &amp; size = data type</a:t>
            </a:r>
          </a:p>
          <a:p>
            <a:r>
              <a:rPr lang="en-US" dirty="0"/>
              <a:t>Ways we interpret bytes:</a:t>
            </a:r>
          </a:p>
          <a:p>
            <a:pPr lvl="1"/>
            <a:r>
              <a:rPr lang="en-US" dirty="0"/>
              <a:t>Binary number -&gt; integer types</a:t>
            </a:r>
          </a:p>
          <a:p>
            <a:pPr lvl="1"/>
            <a:r>
              <a:rPr lang="en-US" dirty="0"/>
              <a:t>IEEE754 -&gt; floating-point types</a:t>
            </a:r>
          </a:p>
          <a:p>
            <a:pPr lvl="1"/>
            <a:r>
              <a:rPr lang="en-US" dirty="0"/>
              <a:t>Binary "code point" -&gt; char types</a:t>
            </a:r>
          </a:p>
          <a:p>
            <a:r>
              <a:rPr lang="en-US" dirty="0"/>
              <a:t>Characters (text) is just another interpretation of binary data</a:t>
            </a:r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260822-BEEB-498F-A741-A1E3E361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Text in Computers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30786-BBB4-43E7-BC86-DD02761A48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Image result for ascii">
            <a:extLst>
              <a:ext uri="{FF2B5EF4-FFF2-40B4-BE49-F238E27FC236}">
                <a16:creationId xmlns:a16="http://schemas.microsoft.com/office/drawing/2014/main" id="{67945DD5-A66A-492F-B01D-09374D28F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" b="50824"/>
          <a:stretch/>
        </p:blipFill>
        <p:spPr bwMode="auto">
          <a:xfrm>
            <a:off x="6780211" y="3918017"/>
            <a:ext cx="4482851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eee754">
            <a:extLst>
              <a:ext uri="{FF2B5EF4-FFF2-40B4-BE49-F238E27FC236}">
                <a16:creationId xmlns:a16="http://schemas.microsoft.com/office/drawing/2014/main" id="{84BADF3D-61A9-4130-85C7-6A44D626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3055675"/>
            <a:ext cx="4482851" cy="90672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A5DBAE-39B7-45C1-A9D9-5043DB7DB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715" r="-22715"/>
          <a:stretch/>
        </p:blipFill>
        <p:spPr>
          <a:xfrm>
            <a:off x="6780212" y="1263583"/>
            <a:ext cx="4482851" cy="171041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751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1CE78-B21B-4EDF-A542-6A569F0F1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noProof="1"/>
              <a:t>Text is a sequence of bytes interpreted by special rules</a:t>
            </a:r>
          </a:p>
          <a:p>
            <a:pPr>
              <a:buClr>
                <a:schemeClr val="tx1"/>
              </a:buClr>
            </a:pPr>
            <a:r>
              <a:rPr lang="en-US" noProof="1"/>
              <a:t>C++ has two standard ways of working with text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std::string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noProof="1"/>
              <a:t>is the C++ way for working with text</a:t>
            </a:r>
          </a:p>
          <a:p>
            <a:pPr lvl="1">
              <a:buClr>
                <a:schemeClr val="tx1"/>
              </a:buClr>
            </a:pPr>
            <a:r>
              <a:rPr lang="en-US" noProof="1"/>
              <a:t>Knows size, has special operators and utility functions</a:t>
            </a:r>
          </a:p>
          <a:p>
            <a:pPr lvl="1">
              <a:buClr>
                <a:schemeClr val="tx1"/>
              </a:buClr>
            </a:pPr>
            <a:r>
              <a:rPr lang="en-US" noProof="1"/>
              <a:t>C-Strings (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char</a:t>
            </a:r>
            <a:r>
              <a:rPr lang="en-US" noProof="1"/>
              <a:t> arrays) are the legacy C approach</a:t>
            </a:r>
          </a:p>
          <a:p>
            <a:pPr>
              <a:buClr>
                <a:schemeClr val="tx1"/>
              </a:buClr>
            </a:pPr>
            <a:r>
              <a:rPr lang="en-US" noProof="1"/>
              <a:t>Streams are abstractions for writing/reading data</a:t>
            </a:r>
          </a:p>
          <a:p>
            <a:pPr>
              <a:buClr>
                <a:schemeClr val="tx1"/>
              </a:buClr>
            </a:pPr>
            <a:r>
              <a:rPr lang="en-US" noProof="1"/>
              <a:t>Many more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string</a:t>
            </a:r>
            <a:r>
              <a:rPr lang="en-US" noProof="1"/>
              <a:t> &amp; stream functions we didn't cover</a:t>
            </a:r>
          </a:p>
          <a:p>
            <a:pPr lvl="1">
              <a:buClr>
                <a:schemeClr val="tx1"/>
              </a:buClr>
            </a:pPr>
            <a:r>
              <a:rPr lang="en-US" sz="2800" noProof="1">
                <a:hlinkClick r:id="rId2"/>
              </a:rPr>
              <a:t>http://www.cplusplus.com/reference/</a:t>
            </a:r>
            <a:r>
              <a:rPr lang="en-US" sz="2800" noProof="1"/>
              <a:t>, </a:t>
            </a:r>
            <a:r>
              <a:rPr lang="en-US" sz="2800" noProof="1">
                <a:hlinkClick r:id="rId3"/>
              </a:rPr>
              <a:t>http://en.cppreference.com</a:t>
            </a:r>
            <a:r>
              <a:rPr lang="en-US" sz="2800" noProof="1"/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31046-C4CF-4BBA-9A55-5F634C42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41973-0A19-44CD-8223-513E3AD481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2995A-1C05-4C08-8B8B-858879D8BA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15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93D1F0-72AF-4D9C-8E82-E7C31B85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Diamond Partners</a:t>
            </a:r>
          </a:p>
        </p:txBody>
      </p:sp>
    </p:spTree>
    <p:extLst>
      <p:ext uri="{BB962C8B-B14F-4D97-AF65-F5344CB8AC3E}">
        <p14:creationId xmlns:p14="http://schemas.microsoft.com/office/powerpoint/2010/main" val="257202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081E37-F4DB-42CC-87C7-5D1143DF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Diamond Partners</a:t>
            </a:r>
          </a:p>
        </p:txBody>
      </p:sp>
    </p:spTree>
    <p:extLst>
      <p:ext uri="{BB962C8B-B14F-4D97-AF65-F5344CB8AC3E}">
        <p14:creationId xmlns:p14="http://schemas.microsoft.com/office/powerpoint/2010/main" val="36641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0DCB4-417A-497E-AC1A-F0155C4A4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is just a sequence of characters</a:t>
            </a:r>
            <a:endParaRPr lang="bg-BG" dirty="0"/>
          </a:p>
          <a:p>
            <a:r>
              <a:rPr lang="en-US" dirty="0"/>
              <a:t>A character (letter, symbol, etc.) is just one or more bytes</a:t>
            </a:r>
          </a:p>
          <a:p>
            <a:pPr lvl="1"/>
            <a:r>
              <a:rPr lang="en-US" dirty="0"/>
              <a:t>The binary representation of a </a:t>
            </a:r>
            <a:r>
              <a:rPr lang="en-US" sz="3400" b="1" dirty="0">
                <a:solidFill>
                  <a:schemeClr val="bg1"/>
                </a:solidFill>
              </a:rPr>
              <a:t>number</a:t>
            </a:r>
          </a:p>
          <a:p>
            <a:pPr lvl="1"/>
            <a:r>
              <a:rPr lang="en-US" dirty="0"/>
              <a:t>Interpreted as a </a:t>
            </a:r>
            <a:r>
              <a:rPr lang="en-US" sz="3400" b="1" dirty="0">
                <a:solidFill>
                  <a:schemeClr val="bg1"/>
                </a:solidFill>
              </a:rPr>
              <a:t>code point </a:t>
            </a:r>
            <a:r>
              <a:rPr lang="en-US" dirty="0"/>
              <a:t>from a </a:t>
            </a:r>
            <a:r>
              <a:rPr lang="en-US" b="1" dirty="0">
                <a:solidFill>
                  <a:schemeClr val="bg1"/>
                </a:solidFill>
              </a:rPr>
              <a:t>character set (charset)</a:t>
            </a:r>
            <a:endParaRPr lang="en-US" sz="3400" b="1" dirty="0">
              <a:solidFill>
                <a:schemeClr val="bg1"/>
              </a:solidFill>
            </a:endParaRPr>
          </a:p>
          <a:p>
            <a:r>
              <a:rPr lang="en-US" dirty="0"/>
              <a:t>Character set – a group of characters (Latin, Cyrillic, etc.)</a:t>
            </a:r>
          </a:p>
          <a:p>
            <a:r>
              <a:rPr lang="en-US" dirty="0"/>
              <a:t>Code point – unique number assigned to a character in a </a:t>
            </a:r>
            <a:br>
              <a:rPr lang="en-US" dirty="0"/>
            </a:br>
            <a:r>
              <a:rPr lang="en-US" dirty="0"/>
              <a:t>charset</a:t>
            </a:r>
          </a:p>
          <a:p>
            <a:pPr lvl="1"/>
            <a:r>
              <a:rPr lang="en-US" dirty="0"/>
              <a:t>E.g. ASCII code point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65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0x41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en-US" dirty="0"/>
              <a:t>is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'A'</a:t>
            </a:r>
            <a:r>
              <a:rPr lang="en-US" dirty="0"/>
              <a:t> (English capital letter A)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DCA05A-513A-4FC8-87D8-FF1D95AB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Text in Computers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9FC6A-74E7-48A4-B41A-EFDAB3FBFA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47D2-675E-4167-A3C9-F254F6051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ASCII is the base charset – code points from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dirty="0"/>
              <a:t> to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127</a:t>
            </a:r>
          </a:p>
          <a:p>
            <a:pPr lvl="1"/>
            <a:r>
              <a:rPr lang="en-US" dirty="0"/>
              <a:t>English letters, digits, punctuation, control symbols (e.g. tab)</a:t>
            </a:r>
          </a:p>
          <a:p>
            <a:r>
              <a:rPr lang="en-US" dirty="0"/>
              <a:t>"Extended ASCII" – code points from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128</a:t>
            </a:r>
            <a:r>
              <a:rPr lang="en-US" dirty="0"/>
              <a:t> to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255</a:t>
            </a:r>
          </a:p>
          <a:p>
            <a:pPr lvl="1"/>
            <a:r>
              <a:rPr lang="en-US" dirty="0"/>
              <a:t>Different charsets use those codepoints for different characters</a:t>
            </a:r>
          </a:p>
          <a:p>
            <a:pPr lvl="1"/>
            <a:r>
              <a:rPr lang="en-US" dirty="0"/>
              <a:t>E.g. Windows</a:t>
            </a:r>
            <a:r>
              <a:rPr lang="bg-BG" dirty="0"/>
              <a:t>:</a:t>
            </a:r>
            <a:r>
              <a:rPr lang="en-US" dirty="0"/>
              <a:t> Cyrillic code point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211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0xD3</a:t>
            </a:r>
            <a:r>
              <a:rPr lang="en-US" dirty="0"/>
              <a:t>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</a:t>
            </a:r>
            <a:r>
              <a:rPr lang="bg-BG" b="1" dirty="0">
                <a:solidFill>
                  <a:schemeClr val="bg1"/>
                </a:solidFill>
              </a:rPr>
              <a:t>У</a:t>
            </a:r>
            <a:endParaRPr lang="bg-BG" sz="3400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But Windows: Greek code point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211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0xD3</a:t>
            </a:r>
            <a:r>
              <a:rPr lang="en-US" dirty="0"/>
              <a:t>) is </a:t>
            </a:r>
            <a:r>
              <a:rPr lang="el-GR" b="1" dirty="0">
                <a:solidFill>
                  <a:schemeClr val="bg1"/>
                </a:solidFill>
              </a:rPr>
              <a:t>Σ</a:t>
            </a:r>
            <a:endParaRPr lang="bg-BG" sz="3400" b="1" dirty="0">
              <a:solidFill>
                <a:schemeClr val="bg1"/>
              </a:solidFill>
            </a:endParaRPr>
          </a:p>
          <a:p>
            <a:r>
              <a:rPr lang="en-US" dirty="0"/>
              <a:t>Unicode unifies charsets to represent all the world's characters</a:t>
            </a:r>
          </a:p>
          <a:p>
            <a:pPr lvl="1"/>
            <a:r>
              <a:rPr lang="en-US" dirty="0"/>
              <a:t>E.g. </a:t>
            </a:r>
            <a:r>
              <a:rPr lang="bg-BG" b="1" dirty="0">
                <a:solidFill>
                  <a:schemeClr val="bg1"/>
                </a:solidFill>
              </a:rPr>
              <a:t>У</a:t>
            </a:r>
            <a:r>
              <a:rPr lang="bg-BG" dirty="0"/>
              <a:t> </a:t>
            </a:r>
            <a:r>
              <a:rPr lang="en-US" dirty="0"/>
              <a:t>        is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1059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U+0423</a:t>
            </a:r>
            <a:r>
              <a:rPr lang="en-US" dirty="0"/>
              <a:t>) and </a:t>
            </a:r>
            <a:r>
              <a:rPr lang="el-GR" b="1" dirty="0">
                <a:solidFill>
                  <a:schemeClr val="bg1"/>
                </a:solidFill>
              </a:rPr>
              <a:t>Σ</a:t>
            </a:r>
            <a:r>
              <a:rPr lang="bg-BG" dirty="0"/>
              <a:t> </a:t>
            </a:r>
            <a:r>
              <a:rPr lang="en-US" dirty="0"/>
              <a:t>        is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</a:rPr>
              <a:t>931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U+03A3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E0A17-225F-4712-A846-E8D1D1FD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Sets &amp; Unicode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CC5A6-1CB5-4E32-B70C-0F4403C620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236DE-288F-420A-9340-EC9DF804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364" y="3796658"/>
            <a:ext cx="619125" cy="428625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798A1-4B73-4394-9DB8-396DA2E29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72" b="-5348"/>
          <a:stretch/>
        </p:blipFill>
        <p:spPr>
          <a:xfrm>
            <a:off x="9384364" y="4343400"/>
            <a:ext cx="619125" cy="451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44862-F143-46CA-8415-2CA7EBA5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5661875"/>
            <a:ext cx="619125" cy="428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812E7-03D7-46DF-873B-B1AB6D716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72" b="-5348"/>
          <a:stretch/>
        </p:blipFill>
        <p:spPr>
          <a:xfrm>
            <a:off x="7085012" y="5650668"/>
            <a:ext cx="619125" cy="4510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95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199E5-ACEA-4BAB-BB5E-EBBD981EC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Representing Text in Computers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7AAD6-A144-43A5-B5E6-CC8DF89C3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6596B-BDEA-4FE8-BB1D-0D1694F3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37" y="867742"/>
            <a:ext cx="3609975" cy="3628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75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73534-01B4-4374-84BD-57BDCBE5D4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C++ Text Representation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A1290-14E1-4FDB-909F-A23BD98FB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C-Strings and </a:t>
            </a:r>
            <a:r>
              <a:rPr lang="en-US" noProof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::string</a:t>
            </a:r>
            <a:r>
              <a:rPr lang="en-US" dirty="0">
                <a:solidFill>
                  <a:schemeClr val="bg1"/>
                </a:solidFill>
              </a:rPr>
              <a:t> class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8C150-2535-4165-8C01-2A733E5FF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9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2F51-9343-4776-A36D-3DC4DD284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C++ has good native support for the ASCII charset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data type (usually) covers code points 0 to 255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We'll discuss Unicode later</a:t>
            </a:r>
          </a:p>
          <a:p>
            <a:pPr>
              <a:buClr>
                <a:schemeClr val="tx1"/>
              </a:buClr>
            </a:pPr>
            <a:r>
              <a:rPr lang="en-US" dirty="0"/>
              <a:t>Text types (sequences of characters) are called </a:t>
            </a:r>
            <a:r>
              <a:rPr lang="en-US" b="1" dirty="0">
                <a:solidFill>
                  <a:schemeClr val="bg1"/>
                </a:solidFill>
              </a:rPr>
              <a:t>strings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C++ has two standard ways of working with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Character arrays, aka C-Strings (legacy from the C language)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C++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::string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a "smart" wrapper of a C-String</a:t>
            </a:r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786019-2131-4C0A-A332-3B4F805B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Text Representation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D965E5-BFC3-46F9-BC26-315C3A6234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</TotalTime>
  <Words>2448</Words>
  <Application>Microsoft Office PowerPoint</Application>
  <PresentationFormat>Custom</PresentationFormat>
  <Paragraphs>345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맑은 고딕</vt:lpstr>
      <vt:lpstr>Arial</vt:lpstr>
      <vt:lpstr>Calibri</vt:lpstr>
      <vt:lpstr>Consolas</vt:lpstr>
      <vt:lpstr>Courier New</vt:lpstr>
      <vt:lpstr>Times New Roman</vt:lpstr>
      <vt:lpstr>Wingdings</vt:lpstr>
      <vt:lpstr>Wingdings 2</vt:lpstr>
      <vt:lpstr>1_SoftUni3_1</vt:lpstr>
      <vt:lpstr>Strings and Streams</vt:lpstr>
      <vt:lpstr>Table of Contents</vt:lpstr>
      <vt:lpstr>PowerPoint Presentation</vt:lpstr>
      <vt:lpstr>Representing Text in Computers</vt:lpstr>
      <vt:lpstr>Representing Text in Computers</vt:lpstr>
      <vt:lpstr>Character Sets &amp; Unicode</vt:lpstr>
      <vt:lpstr>PowerPoint Presentation</vt:lpstr>
      <vt:lpstr>PowerPoint Presentation</vt:lpstr>
      <vt:lpstr>C++ Text Representation</vt:lpstr>
      <vt:lpstr>char Arrays, aka C-Strings</vt:lpstr>
      <vt:lpstr>Using C-Strings</vt:lpstr>
      <vt:lpstr>PowerPoint Presentation</vt:lpstr>
      <vt:lpstr>Quick Quiz</vt:lpstr>
      <vt:lpstr>C++ Pitfall:  NON-Terminated C-Strings</vt:lpstr>
      <vt:lpstr>Some C-String Built-in Functions</vt:lpstr>
      <vt:lpstr>PowerPoint Presentation</vt:lpstr>
      <vt:lpstr>PowerPoint Presentation</vt:lpstr>
      <vt:lpstr>The std::string Class</vt:lpstr>
      <vt:lpstr>std::string Basics</vt:lpstr>
      <vt:lpstr>PowerPoint Presentation</vt:lpstr>
      <vt:lpstr>std::string Comparisons and Search</vt:lpstr>
      <vt:lpstr>PowerPoint Presentation</vt:lpstr>
      <vt:lpstr>std::string Find All Occurrences</vt:lpstr>
      <vt:lpstr>std::string Substring, Erase, Replace</vt:lpstr>
      <vt:lpstr>PowerPoint Presentation</vt:lpstr>
      <vt:lpstr>Supporting Unicode in C++</vt:lpstr>
      <vt:lpstr>PowerPoint Presentation</vt:lpstr>
      <vt:lpstr>C++ Streams</vt:lpstr>
      <vt:lpstr>The std::stringstream</vt:lpstr>
      <vt:lpstr>Reading with std::istringstream</vt:lpstr>
      <vt:lpstr>Writing with std::ostringstream</vt:lpstr>
      <vt:lpstr>PowerPoint Presentation</vt:lpstr>
      <vt:lpstr>Reading with getline() and Streams</vt:lpstr>
      <vt:lpstr>Parsing Numbers from a Line</vt:lpstr>
      <vt:lpstr>Parsing Numbers from a Line</vt:lpstr>
      <vt:lpstr>PowerPoint Presentation</vt:lpstr>
      <vt:lpstr>Streams to and from Files</vt:lpstr>
      <vt:lpstr>Using Streams to/from Files</vt:lpstr>
      <vt:lpstr>Using Streams to/from Files</vt:lpstr>
      <vt:lpstr>Summary</vt:lpstr>
      <vt:lpstr>PowerPoint Presentation</vt:lpstr>
      <vt:lpstr>Softuni Diamond Partners</vt:lpstr>
      <vt:lpstr>Softuni Diamond Partners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http://softuni.foundation/</dc:description>
  <cp:lastModifiedBy>Milen Tsolov</cp:lastModifiedBy>
  <cp:revision>198</cp:revision>
  <dcterms:created xsi:type="dcterms:W3CDTF">2014-01-02T17:00:34Z</dcterms:created>
  <dcterms:modified xsi:type="dcterms:W3CDTF">2018-09-04T14:22:28Z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